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8" r:id="rId3"/>
    <p:sldId id="259" r:id="rId4"/>
    <p:sldId id="260" r:id="rId5"/>
    <p:sldId id="262" r:id="rId6"/>
    <p:sldId id="264" r:id="rId7"/>
    <p:sldId id="265" r:id="rId8"/>
    <p:sldId id="266" r:id="rId9"/>
    <p:sldId id="267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69" r:id="rId18"/>
    <p:sldId id="268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271" r:id="rId27"/>
    <p:sldId id="270" r:id="rId28"/>
    <p:sldId id="305" r:id="rId29"/>
    <p:sldId id="30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5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3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67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1887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44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995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694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40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4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  <a:lvl3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3pPr>
            <a:lvl4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4pPr>
            <a:lvl5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94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41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  <a:lvl3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3pPr>
            <a:lvl4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4pPr>
            <a:lvl5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  <a:lvl3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3pPr>
            <a:lvl4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4pPr>
            <a:lvl5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26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7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08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13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8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487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242DB-0228-4572-B696-8BDC6048DFC8}" type="datetimeFigureOut">
              <a:rPr lang="ko-KR" altLang="en-US" smtClean="0"/>
              <a:t>2022-12-16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18DAB4D-21A3-42B2-83C9-C9439F5E8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6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mp"/><Relationship Id="rId2" Type="http://schemas.openxmlformats.org/officeDocument/2006/relationships/hyperlink" Target="https://thestempedia.com/product/pictoblox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b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mp"/><Relationship Id="rId2" Type="http://schemas.openxmlformats.org/officeDocument/2006/relationships/image" Target="../media/image25.b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bmp"/><Relationship Id="rId2" Type="http://schemas.openxmlformats.org/officeDocument/2006/relationships/image" Target="../media/image5.b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1BE85-93DD-4E41-A2F5-B935CC1D0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인공지능 자동문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DB2988-E54F-4A0D-BEEC-4C7BEF73F7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https://github.com/bbogle/2022KSOP_Winter_Camp</a:t>
            </a:r>
            <a:endParaRPr lang="ko-KR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3151E67-9232-4090-BCFF-C068D83AA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7933" y="1353752"/>
            <a:ext cx="3537858" cy="201775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4A4F2A4-942F-424F-B78D-6FD6E920B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1860" y="1353752"/>
            <a:ext cx="3833493" cy="201775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7147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0596D-2D37-4846-B046-EFE469C8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073839" cy="1280890"/>
          </a:xfrm>
        </p:spPr>
        <p:txBody>
          <a:bodyPr/>
          <a:lstStyle/>
          <a:p>
            <a:r>
              <a:rPr lang="ko-KR" altLang="en-US" dirty="0"/>
              <a:t>인공지능 자동문 만들기 </a:t>
            </a:r>
            <a:r>
              <a:rPr lang="en-US" altLang="ko-KR" dirty="0"/>
              <a:t>– </a:t>
            </a:r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99E01-FA89-4462-BC79-7370F87D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프로그램 설치하기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https://thestempedia.com/product/pictoblox</a:t>
            </a:r>
            <a:r>
              <a:rPr lang="en-US" altLang="ko-KR" dirty="0"/>
              <a:t> </a:t>
            </a:r>
            <a:r>
              <a:rPr lang="ko-KR" altLang="en-US" dirty="0"/>
              <a:t>사이트에 접속하여 프로그램을 다운로드 받고 설치합니다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0EAFC33A-92F1-41F3-B158-A81C2CACC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0389" y="3262841"/>
            <a:ext cx="5646511" cy="332007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983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0596D-2D37-4846-B046-EFE469C8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073839" cy="1280890"/>
          </a:xfrm>
        </p:spPr>
        <p:txBody>
          <a:bodyPr/>
          <a:lstStyle/>
          <a:p>
            <a:r>
              <a:rPr lang="ko-KR" altLang="en-US" dirty="0"/>
              <a:t>인공지능 자동문 만들기 </a:t>
            </a:r>
            <a:r>
              <a:rPr lang="en-US" altLang="ko-KR" dirty="0"/>
              <a:t>– </a:t>
            </a:r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99E01-FA89-4462-BC79-7370F87D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회원가입하기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일부 인공지능 확장 기능을 사용하려면 </a:t>
            </a:r>
            <a:r>
              <a:rPr lang="en-US" altLang="ko-KR" dirty="0" err="1"/>
              <a:t>PictoBlox</a:t>
            </a:r>
            <a:r>
              <a:rPr lang="ko-KR" altLang="en-US" dirty="0"/>
              <a:t>에 가입해야 합니다</a:t>
            </a:r>
            <a:r>
              <a:rPr lang="en-US" altLang="ko-KR" dirty="0"/>
              <a:t>. </a:t>
            </a:r>
            <a:r>
              <a:rPr lang="ko-KR" altLang="en-US" dirty="0"/>
              <a:t>설치된 </a:t>
            </a:r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프로그램을 실행하고</a:t>
            </a:r>
            <a:r>
              <a:rPr lang="en-US" altLang="ko-KR" dirty="0"/>
              <a:t>, </a:t>
            </a:r>
            <a:r>
              <a:rPr lang="ko-KR" altLang="en-US" dirty="0"/>
              <a:t>화면 오른쪽 상단의 로그인 버튼을 클릭합니다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화면 중앙의 대화 상자가 열리면 회원등록을 클릭합니다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434A8CC2-2BE1-4540-83E1-BF2C694A9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5636" y="3260284"/>
            <a:ext cx="3308477" cy="112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BC6D4842-1C9E-4852-8F6E-D60BE3E86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1818" y="4826301"/>
            <a:ext cx="3142878" cy="19235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8258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0596D-2D37-4846-B046-EFE469C8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073839" cy="1280890"/>
          </a:xfrm>
        </p:spPr>
        <p:txBody>
          <a:bodyPr/>
          <a:lstStyle/>
          <a:p>
            <a:r>
              <a:rPr lang="ko-KR" altLang="en-US" dirty="0"/>
              <a:t>인공지능 자동문 만들기 </a:t>
            </a:r>
            <a:r>
              <a:rPr lang="en-US" altLang="ko-KR" dirty="0"/>
              <a:t>– </a:t>
            </a:r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99E01-FA89-4462-BC79-7370F87D6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8968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회원가입하기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회원그룹을 선택하고 기본정보</a:t>
            </a:r>
            <a:r>
              <a:rPr lang="en-US" altLang="ko-KR" dirty="0"/>
              <a:t>(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사용자 아이디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)</a:t>
            </a:r>
            <a:r>
              <a:rPr lang="ko-KR" altLang="en-US" dirty="0"/>
              <a:t>를 입력하고 내 계정 만들기 버튼을 눌러 다음으로 이동합니다</a:t>
            </a:r>
            <a:r>
              <a:rPr lang="en-US" altLang="ko-KR" dirty="0"/>
              <a:t>. </a:t>
            </a:r>
            <a:r>
              <a:rPr lang="ko-KR" altLang="en-US" dirty="0"/>
              <a:t>이전 단계에서 등록한 이메일 주소로 계정 활성화 코드가 </a:t>
            </a:r>
            <a:r>
              <a:rPr lang="ko-KR" altLang="en-US" dirty="0" err="1"/>
              <a:t>보내졌습니다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등록한 이메일 수신함에서 </a:t>
            </a:r>
            <a:r>
              <a:rPr lang="en-US" altLang="ko-KR" dirty="0" err="1"/>
              <a:t>PictoBlox|STEMpedia</a:t>
            </a:r>
            <a:r>
              <a:rPr lang="en-US" altLang="ko-KR" dirty="0"/>
              <a:t> </a:t>
            </a:r>
            <a:r>
              <a:rPr lang="ko-KR" altLang="en-US" dirty="0"/>
              <a:t>로부터 받은 이메일을 열고 </a:t>
            </a:r>
            <a:br>
              <a:rPr lang="en-US" altLang="ko-KR" dirty="0"/>
            </a:br>
            <a:r>
              <a:rPr lang="en-US" altLang="ko-KR" dirty="0"/>
              <a:t>“Active Account” </a:t>
            </a:r>
            <a:r>
              <a:rPr lang="ko-KR" altLang="en-US" dirty="0"/>
              <a:t>버튼을 클릭해 활성화 합니다</a:t>
            </a:r>
            <a:r>
              <a:rPr lang="en-US" altLang="ko-KR" dirty="0"/>
              <a:t>. </a:t>
            </a:r>
            <a:r>
              <a:rPr lang="ko-KR" altLang="en-US" dirty="0"/>
              <a:t>그리고 다시 </a:t>
            </a:r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프로그램으로 이동합니다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DAA70DFD-1819-45CE-BF27-A24A2C5C4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b="4054"/>
          <a:stretch>
            <a:fillRect/>
          </a:stretch>
        </p:blipFill>
        <p:spPr>
          <a:xfrm>
            <a:off x="3815897" y="3584514"/>
            <a:ext cx="3150814" cy="18501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19">
            <a:extLst>
              <a:ext uri="{FF2B5EF4-FFF2-40B4-BE49-F238E27FC236}">
                <a16:creationId xmlns:a16="http://schemas.microsoft.com/office/drawing/2014/main" id="{D9C23685-2783-4814-B8CA-17D2DE479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6912" y="3584515"/>
            <a:ext cx="3148936" cy="182840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18515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0596D-2D37-4846-B046-EFE469C8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073839" cy="1280890"/>
          </a:xfrm>
        </p:spPr>
        <p:txBody>
          <a:bodyPr/>
          <a:lstStyle/>
          <a:p>
            <a:r>
              <a:rPr lang="ko-KR" altLang="en-US" dirty="0"/>
              <a:t>인공지능 자동문 만들기 </a:t>
            </a:r>
            <a:r>
              <a:rPr lang="en-US" altLang="ko-KR" dirty="0"/>
              <a:t>– </a:t>
            </a:r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99E01-FA89-4462-BC79-7370F87D6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58968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회원가입하기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마지막으로 추가정보를 입력하고 회원등록을 완료합니다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3D50AC18-3693-4461-B37E-6CD8ABB71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6258" y="3107720"/>
            <a:ext cx="3581369" cy="2074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23">
            <a:extLst>
              <a:ext uri="{FF2B5EF4-FFF2-40B4-BE49-F238E27FC236}">
                <a16:creationId xmlns:a16="http://schemas.microsoft.com/office/drawing/2014/main" id="{D6FFB162-BFD7-4357-9497-F1AF78B2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9173" y="3107720"/>
            <a:ext cx="3613602" cy="208891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6376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50"/>
            <a:ext cx="8915400" cy="1216378"/>
          </a:xfrm>
        </p:spPr>
        <p:txBody>
          <a:bodyPr>
            <a:normAutofit/>
          </a:bodyPr>
          <a:lstStyle/>
          <a:p>
            <a:r>
              <a:rPr lang="ko-KR" altLang="en-US" dirty="0"/>
              <a:t>얼굴인식 자동문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우노를</a:t>
            </a:r>
            <a:r>
              <a:rPr lang="en-US" altLang="ko-KR" dirty="0"/>
              <a:t> PC</a:t>
            </a:r>
            <a:r>
              <a:rPr lang="ko-KR" altLang="en-US" dirty="0"/>
              <a:t>와 연결한 뒤</a:t>
            </a:r>
            <a:r>
              <a:rPr lang="en-US" altLang="ko-KR" dirty="0"/>
              <a:t>, </a:t>
            </a:r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프로그램 상단 메뉴의 </a:t>
            </a:r>
            <a:r>
              <a:rPr lang="en-US" altLang="ko-KR" dirty="0"/>
              <a:t>‘</a:t>
            </a:r>
            <a:r>
              <a:rPr lang="ko-KR" altLang="en-US" dirty="0"/>
              <a:t>보드</a:t>
            </a:r>
            <a:r>
              <a:rPr lang="en-US" altLang="ko-KR" dirty="0"/>
              <a:t>’</a:t>
            </a:r>
            <a:r>
              <a:rPr lang="ko-KR" altLang="en-US" dirty="0"/>
              <a:t>를 눌러서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우노를</a:t>
            </a:r>
            <a:r>
              <a:rPr lang="ko-KR" altLang="en-US" dirty="0"/>
              <a:t> 선택한 다음 </a:t>
            </a:r>
            <a:r>
              <a:rPr lang="en-US" altLang="ko-KR" dirty="0"/>
              <a:t>‘</a:t>
            </a:r>
            <a:r>
              <a:rPr lang="ko-KR" altLang="en-US" dirty="0"/>
              <a:t>연결</a:t>
            </a:r>
            <a:r>
              <a:rPr lang="en-US" altLang="ko-KR" dirty="0"/>
              <a:t>’</a:t>
            </a:r>
            <a:r>
              <a:rPr lang="ko-KR" altLang="en-US" dirty="0"/>
              <a:t>을 눌러서 포트에 연결합니다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C27E02FA-D5F0-4088-8019-CB1700864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2779" y="3041788"/>
            <a:ext cx="3431668" cy="348640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25">
            <a:extLst>
              <a:ext uri="{FF2B5EF4-FFF2-40B4-BE49-F238E27FC236}">
                <a16:creationId xmlns:a16="http://schemas.microsoft.com/office/drawing/2014/main" id="{F53F5116-9310-4735-A744-4EA0420AB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4232" y="3041787"/>
            <a:ext cx="3446054" cy="350114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0954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50"/>
            <a:ext cx="8915400" cy="1216378"/>
          </a:xfrm>
        </p:spPr>
        <p:txBody>
          <a:bodyPr>
            <a:normAutofit/>
          </a:bodyPr>
          <a:lstStyle/>
          <a:p>
            <a:r>
              <a:rPr lang="ko-KR" altLang="en-US" dirty="0"/>
              <a:t>얼굴인식 자동문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인공지능 블록을 사용하기 위해 왼쪽 하단에 있는 확장블록 불러오기 아이콘       을 클릭하고</a:t>
            </a:r>
            <a:r>
              <a:rPr lang="en-US" altLang="ko-KR" dirty="0"/>
              <a:t>, ‘</a:t>
            </a:r>
            <a:r>
              <a:rPr lang="ko-KR" altLang="en-US" dirty="0"/>
              <a:t>얼굴인식</a:t>
            </a:r>
            <a:r>
              <a:rPr lang="en-US" altLang="ko-KR" dirty="0"/>
              <a:t>’ </a:t>
            </a:r>
            <a:r>
              <a:rPr lang="ko-KR" altLang="en-US" dirty="0"/>
              <a:t>을 선택해서 확장블록들을 불러옵니다</a:t>
            </a:r>
            <a:r>
              <a:rPr lang="en-US" altLang="ko-KR" dirty="0"/>
              <a:t>. </a:t>
            </a:r>
          </a:p>
        </p:txBody>
      </p:sp>
      <p:pic>
        <p:nvPicPr>
          <p:cNvPr id="7" name="Picture 28">
            <a:extLst>
              <a:ext uri="{FF2B5EF4-FFF2-40B4-BE49-F238E27FC236}">
                <a16:creationId xmlns:a16="http://schemas.microsoft.com/office/drawing/2014/main" id="{BCEECC1A-AB29-461F-9D46-E54321A04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71768" y="2070855"/>
            <a:ext cx="284480" cy="25057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29">
            <a:extLst>
              <a:ext uri="{FF2B5EF4-FFF2-40B4-BE49-F238E27FC236}">
                <a16:creationId xmlns:a16="http://schemas.microsoft.com/office/drawing/2014/main" id="{513BC3E9-86EF-4539-A86A-7C7DBA1AF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5662" y="2835627"/>
            <a:ext cx="3758892" cy="358093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9040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50"/>
            <a:ext cx="8915400" cy="1216378"/>
          </a:xfrm>
        </p:spPr>
        <p:txBody>
          <a:bodyPr>
            <a:normAutofit/>
          </a:bodyPr>
          <a:lstStyle/>
          <a:p>
            <a:r>
              <a:rPr lang="ko-KR" altLang="en-US" dirty="0"/>
              <a:t>얼굴인식 자동문 알고리즘</a:t>
            </a:r>
            <a:endParaRPr lang="en-US" altLang="ko-KR" dirty="0"/>
          </a:p>
        </p:txBody>
      </p:sp>
      <p:pic>
        <p:nvPicPr>
          <p:cNvPr id="8" name="Picture 32">
            <a:extLst>
              <a:ext uri="{FF2B5EF4-FFF2-40B4-BE49-F238E27FC236}">
                <a16:creationId xmlns:a16="http://schemas.microsoft.com/office/drawing/2014/main" id="{C50E770A-2728-4728-8AFA-DCE1B21C4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3702" y="2148304"/>
            <a:ext cx="1263455" cy="225224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33">
            <a:extLst>
              <a:ext uri="{FF2B5EF4-FFF2-40B4-BE49-F238E27FC236}">
                <a16:creationId xmlns:a16="http://schemas.microsoft.com/office/drawing/2014/main" id="{62887F94-9389-4965-ACA5-41C64D0AF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2598" y="2148303"/>
            <a:ext cx="2696573" cy="410923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82572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50"/>
            <a:ext cx="8915400" cy="571500"/>
          </a:xfrm>
        </p:spPr>
        <p:txBody>
          <a:bodyPr/>
          <a:lstStyle/>
          <a:p>
            <a:r>
              <a:rPr lang="ko-KR" altLang="en-US" dirty="0"/>
              <a:t>안면인식 자동문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A2BCA4-BF5F-4868-A8C2-DE994C1AF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84" b="60079"/>
          <a:stretch/>
        </p:blipFill>
        <p:spPr>
          <a:xfrm>
            <a:off x="2589212" y="2133600"/>
            <a:ext cx="4412230" cy="38887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766854-5473-4F26-AA09-9819FAA4C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46" r="54584" b="31825"/>
          <a:stretch/>
        </p:blipFill>
        <p:spPr>
          <a:xfrm>
            <a:off x="7248298" y="2133599"/>
            <a:ext cx="4412231" cy="2574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A45E3D-FB01-4AC5-A088-E3233315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2" y="1687386"/>
            <a:ext cx="1280545" cy="1216378"/>
          </a:xfrm>
          <a:prstGeom prst="rect">
            <a:avLst/>
          </a:prstGeom>
        </p:spPr>
      </p:pic>
      <p:pic>
        <p:nvPicPr>
          <p:cNvPr id="8" name="Picture 35">
            <a:extLst>
              <a:ext uri="{FF2B5EF4-FFF2-40B4-BE49-F238E27FC236}">
                <a16:creationId xmlns:a16="http://schemas.microsoft.com/office/drawing/2014/main" id="{50393CF6-AA40-457D-B817-8608531CE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293" y="5022397"/>
            <a:ext cx="2601913" cy="11509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F097714-6DFF-4E5F-9CD9-6ABE35BD7C0E}"/>
              </a:ext>
            </a:extLst>
          </p:cNvPr>
          <p:cNvSpPr/>
          <p:nvPr/>
        </p:nvSpPr>
        <p:spPr>
          <a:xfrm>
            <a:off x="7645287" y="6173361"/>
            <a:ext cx="3281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무대에 버튼형태 </a:t>
            </a:r>
            <a:r>
              <a:rPr lang="ko-KR" altLang="en-US" sz="1200" dirty="0" err="1"/>
              <a:t>스프라이트를</a:t>
            </a:r>
            <a:r>
              <a:rPr lang="ko-KR" altLang="en-US" sz="1200" dirty="0"/>
              <a:t> 하나 추가하고</a:t>
            </a:r>
            <a:endParaRPr lang="en-US" altLang="ko-KR" sz="1200" dirty="0"/>
          </a:p>
          <a:p>
            <a:r>
              <a:rPr lang="ko-KR" altLang="en-US" sz="1200" dirty="0"/>
              <a:t>버튼을 눌렀을 때 </a:t>
            </a:r>
            <a:r>
              <a:rPr lang="en-US" altLang="ko-KR" sz="1200" dirty="0"/>
              <a:t>Door Access </a:t>
            </a:r>
            <a:r>
              <a:rPr lang="ko-KR" altLang="en-US" sz="1200" dirty="0" err="1"/>
              <a:t>신호보내기</a:t>
            </a:r>
            <a:r>
              <a:rPr lang="ko-KR" altLang="en-US" sz="1200" dirty="0"/>
              <a:t> </a:t>
            </a:r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261D2B7F-DDEF-4096-8047-A3C87709F45A}"/>
              </a:ext>
            </a:extLst>
          </p:cNvPr>
          <p:cNvSpPr/>
          <p:nvPr/>
        </p:nvSpPr>
        <p:spPr>
          <a:xfrm>
            <a:off x="7726293" y="4980214"/>
            <a:ext cx="145142" cy="16328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06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A2BCA4-BF5F-4868-A8C2-DE994C1AF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23" r="7573" b="59520"/>
          <a:stretch/>
        </p:blipFill>
        <p:spPr>
          <a:xfrm>
            <a:off x="2589212" y="2033522"/>
            <a:ext cx="3781383" cy="343321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4DEE832C-21C4-4929-ACDD-6FD27EDE1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33C97F-C0C0-4B4C-81E2-7834284E2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23" t="39227"/>
          <a:stretch/>
        </p:blipFill>
        <p:spPr>
          <a:xfrm>
            <a:off x="7128236" y="2296886"/>
            <a:ext cx="3690356" cy="4301676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65869F-F92D-4F9C-BB43-FC2D71A47326}"/>
              </a:ext>
            </a:extLst>
          </p:cNvPr>
          <p:cNvCxnSpPr>
            <a:cxnSpLocks/>
            <a:stCxn id="4" idx="2"/>
            <a:endCxn id="12" idx="0"/>
          </p:cNvCxnSpPr>
          <p:nvPr/>
        </p:nvCxnSpPr>
        <p:spPr>
          <a:xfrm rot="5400000" flipH="1" flipV="1">
            <a:off x="5141735" y="1635055"/>
            <a:ext cx="3169848" cy="4493510"/>
          </a:xfrm>
          <a:prstGeom prst="bentConnector5">
            <a:avLst>
              <a:gd name="adj1" fmla="val -7212"/>
              <a:gd name="adj2" fmla="val 50506"/>
              <a:gd name="adj3" fmla="val 107212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98710D8-BF03-4582-8335-DCBD11769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50"/>
            <a:ext cx="8915400" cy="571500"/>
          </a:xfrm>
        </p:spPr>
        <p:txBody>
          <a:bodyPr/>
          <a:lstStyle/>
          <a:p>
            <a:r>
              <a:rPr lang="ko-KR" altLang="en-US" dirty="0"/>
              <a:t>안면인식 자동문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61A4C32-3635-44EA-BDAC-79B5E3E73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2" y="1687386"/>
            <a:ext cx="1280545" cy="12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1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49"/>
            <a:ext cx="8915400" cy="5173437"/>
          </a:xfrm>
        </p:spPr>
        <p:txBody>
          <a:bodyPr>
            <a:normAutofit/>
          </a:bodyPr>
          <a:lstStyle/>
          <a:p>
            <a:r>
              <a:rPr lang="ko-KR" altLang="en-US" dirty="0"/>
              <a:t>기계학습 자동문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우노를</a:t>
            </a:r>
            <a:r>
              <a:rPr lang="en-US" altLang="ko-KR" dirty="0"/>
              <a:t> PC</a:t>
            </a:r>
            <a:r>
              <a:rPr lang="ko-KR" altLang="en-US" dirty="0"/>
              <a:t>와 연결한 뒤</a:t>
            </a:r>
            <a:r>
              <a:rPr lang="en-US" altLang="ko-KR" dirty="0"/>
              <a:t>, </a:t>
            </a:r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프로그램 상단 메뉴의 </a:t>
            </a:r>
            <a:r>
              <a:rPr lang="en-US" altLang="ko-KR" dirty="0"/>
              <a:t>‘</a:t>
            </a:r>
            <a:r>
              <a:rPr lang="ko-KR" altLang="en-US" dirty="0"/>
              <a:t>보드</a:t>
            </a:r>
            <a:r>
              <a:rPr lang="en-US" altLang="ko-KR" dirty="0"/>
              <a:t>’</a:t>
            </a:r>
            <a:r>
              <a:rPr lang="ko-KR" altLang="en-US" dirty="0"/>
              <a:t>를 눌러서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우노를</a:t>
            </a:r>
            <a:r>
              <a:rPr lang="ko-KR" altLang="en-US" dirty="0"/>
              <a:t> 선택한 다음 </a:t>
            </a:r>
            <a:r>
              <a:rPr lang="en-US" altLang="ko-KR" dirty="0"/>
              <a:t>‘</a:t>
            </a:r>
            <a:r>
              <a:rPr lang="ko-KR" altLang="en-US" dirty="0"/>
              <a:t>연결</a:t>
            </a:r>
            <a:r>
              <a:rPr lang="en-US" altLang="ko-KR" dirty="0"/>
              <a:t>’</a:t>
            </a:r>
            <a:r>
              <a:rPr lang="ko-KR" altLang="en-US" dirty="0"/>
              <a:t>을 눌러서 포트에 연결합니다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인공지능 블록을 사용하기 위해 왼쪽 하단에 있는 확장블록 불러오기 아이콘     을 클릭하고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‘</a:t>
            </a:r>
            <a:r>
              <a:rPr lang="ko-KR" altLang="en-US" dirty="0"/>
              <a:t>기계학습</a:t>
            </a:r>
            <a:r>
              <a:rPr lang="en-US" altLang="ko-KR" dirty="0"/>
              <a:t>’</a:t>
            </a:r>
            <a:r>
              <a:rPr lang="ko-KR" altLang="en-US" dirty="0"/>
              <a:t>을 선택해서 확장블록을 불러옵니다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91ABEA-42C9-43EA-89A0-56E80894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747" y="5128364"/>
            <a:ext cx="1717739" cy="1631665"/>
          </a:xfrm>
          <a:prstGeom prst="rect">
            <a:avLst/>
          </a:prstGeom>
        </p:spPr>
      </p:pic>
      <p:pic>
        <p:nvPicPr>
          <p:cNvPr id="13" name="Picture 38">
            <a:extLst>
              <a:ext uri="{FF2B5EF4-FFF2-40B4-BE49-F238E27FC236}">
                <a16:creationId xmlns:a16="http://schemas.microsoft.com/office/drawing/2014/main" id="{4C6E7BCC-A8D8-409C-ACE0-42BCEB713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147" y="2688495"/>
            <a:ext cx="1490505" cy="15142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39">
            <a:extLst>
              <a:ext uri="{FF2B5EF4-FFF2-40B4-BE49-F238E27FC236}">
                <a16:creationId xmlns:a16="http://schemas.microsoft.com/office/drawing/2014/main" id="{1A97AE20-937D-4DF0-980F-4FB852065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8109" y="2683160"/>
            <a:ext cx="1496754" cy="15206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28">
            <a:extLst>
              <a:ext uri="{FF2B5EF4-FFF2-40B4-BE49-F238E27FC236}">
                <a16:creationId xmlns:a16="http://schemas.microsoft.com/office/drawing/2014/main" id="{EB4CF554-CADE-45A0-9ED2-4DD0D7FFF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26864" y="4397677"/>
            <a:ext cx="284480" cy="25057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6671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18AC7-1DEF-4929-BBB1-96C672EA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3EF9C-8658-495C-B422-356ADC53E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33600"/>
            <a:ext cx="3838802" cy="3777622"/>
          </a:xfrm>
        </p:spPr>
        <p:txBody>
          <a:bodyPr/>
          <a:lstStyle/>
          <a:p>
            <a:r>
              <a:rPr lang="ko-KR" altLang="en-US" dirty="0"/>
              <a:t>인간의 지능적인 행위를 </a:t>
            </a:r>
            <a:r>
              <a:rPr lang="ko-KR" altLang="en-US" dirty="0" err="1"/>
              <a:t>흉내낼</a:t>
            </a:r>
            <a:r>
              <a:rPr lang="ko-KR" altLang="en-US" dirty="0"/>
              <a:t> 수 있게 하는 소프트웨어 시스템</a:t>
            </a:r>
          </a:p>
          <a:p>
            <a:r>
              <a:rPr lang="ko-KR" altLang="en-US" dirty="0"/>
              <a:t>새의 </a:t>
            </a:r>
            <a:r>
              <a:rPr lang="ko-KR" altLang="en-US" dirty="0" err="1"/>
              <a:t>날개짓을</a:t>
            </a:r>
            <a:r>
              <a:rPr lang="ko-KR" altLang="en-US" dirty="0"/>
              <a:t> 통해 파악하고</a:t>
            </a:r>
            <a:r>
              <a:rPr lang="en-US" altLang="ko-KR" dirty="0"/>
              <a:t>, </a:t>
            </a:r>
            <a:r>
              <a:rPr lang="ko-KR" altLang="en-US" dirty="0"/>
              <a:t>양력을 이용해 새가 날 수 있는 원리를 알게 되면서 하늘을 나는 기계를 발명</a:t>
            </a:r>
            <a:endParaRPr lang="en-US" altLang="ko-KR" dirty="0"/>
          </a:p>
          <a:p>
            <a:r>
              <a:rPr lang="ko-KR" altLang="en-US" dirty="0"/>
              <a:t>인공지능 역시 인간의 지능을 기초로 뇌의 신경망 구조를 연구하면서 인간이 학습</a:t>
            </a:r>
            <a:r>
              <a:rPr lang="en-US" altLang="ko-KR" dirty="0"/>
              <a:t>, </a:t>
            </a:r>
            <a:r>
              <a:rPr lang="ko-KR" altLang="en-US" dirty="0"/>
              <a:t>추론</a:t>
            </a:r>
            <a:r>
              <a:rPr lang="en-US" altLang="ko-KR" dirty="0"/>
              <a:t>, </a:t>
            </a:r>
            <a:r>
              <a:rPr lang="ko-KR" altLang="en-US" dirty="0"/>
              <a:t>언어 이해능력의 원리를 찾고</a:t>
            </a:r>
            <a:r>
              <a:rPr lang="en-US" altLang="ko-KR" dirty="0"/>
              <a:t>, </a:t>
            </a:r>
            <a:r>
              <a:rPr lang="ko-KR" altLang="en-US" dirty="0"/>
              <a:t>이를 컴퓨터 프로그램으로 구현해내는 것</a:t>
            </a:r>
          </a:p>
          <a:p>
            <a:endParaRPr lang="ko-KR" alt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A61EA37-ACB9-49BB-BE8E-42CCDDF2B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0215" y="2133600"/>
            <a:ext cx="5445842" cy="423283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73280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49"/>
            <a:ext cx="8915400" cy="3291569"/>
          </a:xfrm>
        </p:spPr>
        <p:txBody>
          <a:bodyPr>
            <a:normAutofit/>
          </a:bodyPr>
          <a:lstStyle/>
          <a:p>
            <a:r>
              <a:rPr lang="ko-KR" altLang="en-US" dirty="0"/>
              <a:t>기계학습 자동문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티처블</a:t>
            </a:r>
            <a:r>
              <a:rPr lang="ko-KR" altLang="en-US" dirty="0"/>
              <a:t> </a:t>
            </a:r>
            <a:r>
              <a:rPr lang="ko-KR" altLang="en-US" dirty="0" err="1"/>
              <a:t>머신은</a:t>
            </a:r>
            <a:r>
              <a:rPr lang="ko-KR" altLang="en-US" dirty="0"/>
              <a:t> 구글에서 제공하는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학습도구이며</a:t>
            </a:r>
            <a:r>
              <a:rPr lang="en-US" altLang="ko-KR" dirty="0"/>
              <a:t>, </a:t>
            </a:r>
            <a:r>
              <a:rPr lang="ko-KR" altLang="en-US" dirty="0"/>
              <a:t>누구나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쉽고 빠르게 만들 수 있도록 제작된 웹 기반 도구입니다</a:t>
            </a:r>
            <a:r>
              <a:rPr lang="en-US" altLang="ko-KR" dirty="0"/>
              <a:t>. </a:t>
            </a:r>
            <a:r>
              <a:rPr lang="ko-KR" altLang="en-US" dirty="0"/>
              <a:t>사용자들은 </a:t>
            </a:r>
            <a:r>
              <a:rPr lang="ko-KR" altLang="en-US" dirty="0" err="1"/>
              <a:t>티처블</a:t>
            </a:r>
            <a:r>
              <a:rPr lang="ko-KR" altLang="en-US" dirty="0"/>
              <a:t> </a:t>
            </a:r>
            <a:r>
              <a:rPr lang="ko-KR" altLang="en-US" dirty="0" err="1"/>
              <a:t>머신을</a:t>
            </a:r>
            <a:r>
              <a:rPr lang="ko-KR" altLang="en-US" dirty="0"/>
              <a:t> 사용해 이미지</a:t>
            </a:r>
            <a:r>
              <a:rPr lang="en-US" altLang="ko-KR" dirty="0"/>
              <a:t>, </a:t>
            </a:r>
            <a:r>
              <a:rPr lang="ko-KR" altLang="en-US" dirty="0"/>
              <a:t>사운드</a:t>
            </a:r>
            <a:r>
              <a:rPr lang="en-US" altLang="ko-KR" dirty="0"/>
              <a:t>, </a:t>
            </a:r>
            <a:r>
              <a:rPr lang="ko-KR" altLang="en-US" dirty="0"/>
              <a:t>포즈를 학습할 수 있으며</a:t>
            </a:r>
            <a:r>
              <a:rPr lang="en-US" altLang="ko-KR" dirty="0"/>
              <a:t>, </a:t>
            </a:r>
            <a:r>
              <a:rPr lang="ko-KR" altLang="en-US" dirty="0"/>
              <a:t>생성한 학습모델을 사이트</a:t>
            </a:r>
            <a:r>
              <a:rPr lang="en-US" altLang="ko-KR" dirty="0"/>
              <a:t>, </a:t>
            </a:r>
            <a:r>
              <a:rPr lang="ko-KR" altLang="en-US" dirty="0"/>
              <a:t>앱 등 다양한 방법과 용도로 사용할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AutoNum type="arabicParenR"/>
            </a:pPr>
            <a:r>
              <a:rPr lang="ko-KR" altLang="en-US" dirty="0"/>
              <a:t>사용방법 </a:t>
            </a:r>
            <a:r>
              <a:rPr lang="en-US" altLang="ko-KR" dirty="0"/>
              <a:t>: </a:t>
            </a:r>
            <a:r>
              <a:rPr lang="ko-KR" altLang="en-US" dirty="0"/>
              <a:t>공식 홈페이지 접속 </a:t>
            </a:r>
            <a:r>
              <a:rPr lang="en-US" altLang="ko-KR" dirty="0">
                <a:hlinkClick r:id="rId2"/>
              </a:rPr>
              <a:t>https://teachablemachine.withgoogle.com</a:t>
            </a:r>
            <a:endParaRPr lang="en-US" altLang="ko-KR" dirty="0"/>
          </a:p>
          <a:p>
            <a:pPr>
              <a:buAutoNum type="arabicParenR"/>
            </a:pPr>
            <a:r>
              <a:rPr lang="ko-KR" altLang="en-US" dirty="0"/>
              <a:t>프로젝트 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    </a:t>
            </a:r>
            <a:r>
              <a:rPr lang="en-US" altLang="ko-KR" dirty="0"/>
              <a:t>[</a:t>
            </a:r>
            <a:r>
              <a:rPr lang="ko-KR" altLang="en-US" dirty="0"/>
              <a:t>시작하기</a:t>
            </a:r>
            <a:r>
              <a:rPr lang="en-US" altLang="ko-KR" dirty="0"/>
              <a:t>]</a:t>
            </a:r>
            <a:r>
              <a:rPr lang="ko-KR" altLang="en-US" dirty="0"/>
              <a:t>를 클릭하여 </a:t>
            </a:r>
            <a:r>
              <a:rPr lang="ko-KR" altLang="en-US" dirty="0" err="1"/>
              <a:t>티처블</a:t>
            </a:r>
            <a:r>
              <a:rPr lang="ko-KR" altLang="en-US" dirty="0"/>
              <a:t> </a:t>
            </a:r>
            <a:r>
              <a:rPr lang="ko-KR" altLang="en-US" dirty="0" err="1"/>
              <a:t>머신을</a:t>
            </a:r>
            <a:r>
              <a:rPr lang="ko-KR" altLang="en-US" dirty="0"/>
              <a:t> 시작합니다</a:t>
            </a:r>
            <a:r>
              <a:rPr lang="en-US" altLang="ko-KR" dirty="0"/>
              <a:t>.(</a:t>
            </a:r>
            <a:r>
              <a:rPr lang="ko-KR" altLang="en-US" dirty="0"/>
              <a:t>로그인 없이도 사용 가능</a:t>
            </a:r>
            <a:r>
              <a:rPr lang="en-US" altLang="ko-KR" dirty="0"/>
              <a:t>)</a:t>
            </a:r>
          </a:p>
        </p:txBody>
      </p:sp>
      <p:pic>
        <p:nvPicPr>
          <p:cNvPr id="13" name="Picture 41">
            <a:extLst>
              <a:ext uri="{FF2B5EF4-FFF2-40B4-BE49-F238E27FC236}">
                <a16:creationId xmlns:a16="http://schemas.microsoft.com/office/drawing/2014/main" id="{366A5CBF-AA8A-4C92-A163-FE3C43AB4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2045" y="4944684"/>
            <a:ext cx="4862005" cy="176779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73751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49"/>
            <a:ext cx="8915400" cy="3826330"/>
          </a:xfrm>
        </p:spPr>
        <p:txBody>
          <a:bodyPr>
            <a:normAutofit/>
          </a:bodyPr>
          <a:lstStyle/>
          <a:p>
            <a:r>
              <a:rPr lang="ko-KR" altLang="en-US" dirty="0"/>
              <a:t>기계학습 자동문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시작하기 버튼을 클릭하여 새 프로젝트 화면으로 이동합니다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티처블</a:t>
            </a:r>
            <a:r>
              <a:rPr lang="ko-KR" altLang="en-US" dirty="0"/>
              <a:t> 머신 </a:t>
            </a:r>
            <a:r>
              <a:rPr lang="en-US" altLang="ko-KR" dirty="0"/>
              <a:t>2.0</a:t>
            </a:r>
            <a:r>
              <a:rPr lang="ko-KR" altLang="en-US" dirty="0"/>
              <a:t>은 웹 기반으로 동작하기 때문에 별도 프로그램 설치 없이 웹 페이지에 접속해서 바로 사용 가능하며</a:t>
            </a:r>
            <a:r>
              <a:rPr lang="en-US" altLang="ko-KR" dirty="0"/>
              <a:t>, </a:t>
            </a:r>
            <a:r>
              <a:rPr lang="ko-KR" altLang="en-US" dirty="0"/>
              <a:t>세가지 프로젝트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포즈</a:t>
            </a:r>
            <a:r>
              <a:rPr lang="en-US" altLang="ko-KR" dirty="0"/>
              <a:t>) </a:t>
            </a:r>
            <a:r>
              <a:rPr lang="ko-KR" altLang="en-US" dirty="0"/>
              <a:t>중 원하는 프로젝트를 선택해 진행할 수 있습니다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이미지 프로젝트</a:t>
            </a:r>
            <a:r>
              <a:rPr lang="en-US" altLang="ko-KR" dirty="0"/>
              <a:t>] -&gt; [</a:t>
            </a:r>
            <a:r>
              <a:rPr lang="ko-KR" altLang="en-US" dirty="0"/>
              <a:t>표준 이미지 모델</a:t>
            </a:r>
            <a:r>
              <a:rPr lang="en-US" altLang="ko-KR" dirty="0"/>
              <a:t>] </a:t>
            </a:r>
            <a:r>
              <a:rPr lang="ko-KR" altLang="en-US" dirty="0"/>
              <a:t>을 선택합니다</a:t>
            </a:r>
            <a:r>
              <a:rPr lang="en-US" altLang="ko-KR" dirty="0"/>
              <a:t>. </a:t>
            </a:r>
            <a:r>
              <a:rPr lang="ko-KR" altLang="en-US" dirty="0"/>
              <a:t>다음으로 </a:t>
            </a:r>
            <a:r>
              <a:rPr lang="en-US" altLang="ko-KR" dirty="0"/>
              <a:t>Class </a:t>
            </a:r>
            <a:r>
              <a:rPr lang="ko-KR" altLang="en-US" dirty="0"/>
              <a:t>를 분류하고자 하는 </a:t>
            </a:r>
            <a:r>
              <a:rPr lang="en-US" altLang="ko-KR" dirty="0"/>
              <a:t>Class </a:t>
            </a:r>
            <a:r>
              <a:rPr lang="ko-KR" altLang="en-US" dirty="0"/>
              <a:t>명으로 변경합니다</a:t>
            </a:r>
            <a:r>
              <a:rPr lang="en-US" altLang="ko-KR" dirty="0"/>
              <a:t>.  </a:t>
            </a:r>
            <a:r>
              <a:rPr lang="ko-KR" altLang="en-US" dirty="0"/>
              <a:t>예를 들어</a:t>
            </a:r>
            <a:r>
              <a:rPr lang="en-US" altLang="ko-KR" dirty="0"/>
              <a:t>, Class </a:t>
            </a:r>
            <a:r>
              <a:rPr lang="ko-KR" altLang="en-US" dirty="0"/>
              <a:t>명을  </a:t>
            </a:r>
            <a:r>
              <a:rPr lang="en-US" altLang="ko-KR" dirty="0"/>
              <a:t>‘</a:t>
            </a:r>
            <a:r>
              <a:rPr lang="ko-KR" altLang="en-US" dirty="0" err="1"/>
              <a:t>문열기</a:t>
            </a:r>
            <a:r>
              <a:rPr lang="en-US" altLang="ko-KR" dirty="0"/>
              <a:t>’, ‘</a:t>
            </a:r>
            <a:r>
              <a:rPr lang="ko-KR" altLang="en-US" dirty="0"/>
              <a:t>문닫기</a:t>
            </a:r>
            <a:r>
              <a:rPr lang="en-US" altLang="ko-KR" dirty="0"/>
              <a:t>’ </a:t>
            </a:r>
            <a:r>
              <a:rPr lang="ko-KR" altLang="en-US" dirty="0"/>
              <a:t>으로 변경합니다</a:t>
            </a:r>
            <a:r>
              <a:rPr lang="en-US" altLang="ko-KR" dirty="0"/>
              <a:t>.</a:t>
            </a:r>
          </a:p>
        </p:txBody>
      </p:sp>
      <p:pic>
        <p:nvPicPr>
          <p:cNvPr id="6" name="Picture 43">
            <a:extLst>
              <a:ext uri="{FF2B5EF4-FFF2-40B4-BE49-F238E27FC236}">
                <a16:creationId xmlns:a16="http://schemas.microsoft.com/office/drawing/2014/main" id="{B7F46004-5A87-44E0-AD90-8FCF4CC4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5764" y="2421920"/>
            <a:ext cx="2383400" cy="11850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46">
            <a:extLst>
              <a:ext uri="{FF2B5EF4-FFF2-40B4-BE49-F238E27FC236}">
                <a16:creationId xmlns:a16="http://schemas.microsoft.com/office/drawing/2014/main" id="{82A6D000-CD7F-4BF1-A862-E70AC7051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472" y="5294206"/>
            <a:ext cx="4250417" cy="14296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14335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49"/>
            <a:ext cx="8915400" cy="3826330"/>
          </a:xfrm>
        </p:spPr>
        <p:txBody>
          <a:bodyPr>
            <a:normAutofit/>
          </a:bodyPr>
          <a:lstStyle/>
          <a:p>
            <a:r>
              <a:rPr lang="ko-KR" altLang="en-US" dirty="0"/>
              <a:t>기계학습 자동문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3) </a:t>
            </a:r>
            <a:r>
              <a:rPr lang="ko-KR" altLang="en-US" dirty="0"/>
              <a:t>이미지 모으기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모델이 학습하고자 하는 </a:t>
            </a:r>
            <a:r>
              <a:rPr lang="en-US" altLang="ko-KR" dirty="0"/>
              <a:t>Class </a:t>
            </a:r>
            <a:r>
              <a:rPr lang="ko-KR" altLang="en-US" dirty="0"/>
              <a:t>별 이미지를 수집합니다</a:t>
            </a:r>
            <a:r>
              <a:rPr lang="en-US" altLang="ko-KR" dirty="0"/>
              <a:t>. </a:t>
            </a:r>
            <a:r>
              <a:rPr lang="ko-KR" altLang="en-US" dirty="0"/>
              <a:t>이미지 수집은 </a:t>
            </a:r>
            <a:r>
              <a:rPr lang="en-US" altLang="ko-KR" dirty="0"/>
              <a:t>‘</a:t>
            </a:r>
            <a:r>
              <a:rPr lang="ko-KR" altLang="en-US" dirty="0" err="1"/>
              <a:t>웹캠</a:t>
            </a:r>
            <a:r>
              <a:rPr lang="en-US" altLang="ko-KR" dirty="0"/>
              <a:t>’ </a:t>
            </a:r>
            <a:r>
              <a:rPr lang="ko-KR" altLang="en-US" dirty="0"/>
              <a:t>버튼을 누른 뒤 </a:t>
            </a:r>
            <a:r>
              <a:rPr lang="en-US" altLang="ko-KR" dirty="0"/>
              <a:t>‘</a:t>
            </a:r>
            <a:r>
              <a:rPr lang="ko-KR" altLang="en-US" dirty="0"/>
              <a:t>길게 눌러서 녹화하기</a:t>
            </a:r>
            <a:r>
              <a:rPr lang="en-US" altLang="ko-KR" dirty="0"/>
              <a:t>’ </a:t>
            </a:r>
            <a:r>
              <a:rPr lang="ko-KR" altLang="en-US" dirty="0"/>
              <a:t>를 선택하여 하나의 </a:t>
            </a:r>
            <a:r>
              <a:rPr lang="en-US" altLang="ko-KR" dirty="0"/>
              <a:t>Class </a:t>
            </a:r>
            <a:r>
              <a:rPr lang="ko-KR" altLang="en-US" dirty="0"/>
              <a:t>에 여러 장의 이미지를 등록합니다</a:t>
            </a:r>
            <a:r>
              <a:rPr lang="en-US" altLang="ko-KR" dirty="0"/>
              <a:t>. </a:t>
            </a:r>
            <a:r>
              <a:rPr lang="ko-KR" altLang="en-US" dirty="0"/>
              <a:t>이미지가 많을수록 인식률이 높아지는 반면 학습하는데 시간이 오래 걸리므로 </a:t>
            </a:r>
            <a:r>
              <a:rPr lang="en-US" altLang="ko-KR" dirty="0">
                <a:solidFill>
                  <a:srgbClr val="FF0000"/>
                </a:solidFill>
              </a:rPr>
              <a:t>Class </a:t>
            </a:r>
            <a:r>
              <a:rPr lang="ko-KR" altLang="en-US" dirty="0">
                <a:solidFill>
                  <a:srgbClr val="FF0000"/>
                </a:solidFill>
              </a:rPr>
              <a:t>별로 </a:t>
            </a:r>
            <a:r>
              <a:rPr lang="en-US" altLang="ko-KR" dirty="0">
                <a:solidFill>
                  <a:srgbClr val="FF0000"/>
                </a:solidFill>
              </a:rPr>
              <a:t>200</a:t>
            </a:r>
            <a:r>
              <a:rPr lang="ko-KR" altLang="en-US" dirty="0">
                <a:solidFill>
                  <a:srgbClr val="FF0000"/>
                </a:solidFill>
              </a:rPr>
              <a:t>장 내외로 수집</a:t>
            </a:r>
            <a:r>
              <a:rPr lang="ko-KR" altLang="en-US" dirty="0"/>
              <a:t>합니다</a:t>
            </a:r>
            <a:r>
              <a:rPr lang="en-US" altLang="ko-KR" dirty="0"/>
              <a:t>.  </a:t>
            </a:r>
          </a:p>
        </p:txBody>
      </p:sp>
      <p:pic>
        <p:nvPicPr>
          <p:cNvPr id="8" name="Picture 48">
            <a:extLst>
              <a:ext uri="{FF2B5EF4-FFF2-40B4-BE49-F238E27FC236}">
                <a16:creationId xmlns:a16="http://schemas.microsoft.com/office/drawing/2014/main" id="{CC6FBC00-D060-41A4-834A-F848284A2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3549" y="3725201"/>
            <a:ext cx="8434615" cy="281370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5642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49"/>
            <a:ext cx="8915400" cy="3826330"/>
          </a:xfrm>
        </p:spPr>
        <p:txBody>
          <a:bodyPr>
            <a:normAutofit/>
          </a:bodyPr>
          <a:lstStyle/>
          <a:p>
            <a:r>
              <a:rPr lang="ko-KR" altLang="en-US" dirty="0"/>
              <a:t>기계학습 자동문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4) </a:t>
            </a:r>
            <a:r>
              <a:rPr lang="ko-KR" altLang="en-US" dirty="0"/>
              <a:t>학습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ko-KR" altLang="en-US" dirty="0"/>
              <a:t>별로 이미지가 모두 수집되었으면 다음 단계 </a:t>
            </a:r>
            <a:r>
              <a:rPr lang="en-US" altLang="ko-KR" dirty="0"/>
              <a:t>‘</a:t>
            </a:r>
            <a:r>
              <a:rPr lang="ko-KR" altLang="en-US" dirty="0"/>
              <a:t>모델 학습시키기</a:t>
            </a:r>
            <a:r>
              <a:rPr lang="en-US" altLang="ko-KR" dirty="0"/>
              <a:t>’ </a:t>
            </a:r>
            <a:r>
              <a:rPr lang="ko-KR" altLang="en-US" dirty="0"/>
              <a:t>버튼을 눌러 모델을 학습시킵니다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en-US" altLang="ko-KR" dirty="0"/>
              <a:t>5) </a:t>
            </a:r>
            <a:r>
              <a:rPr lang="ko-KR" altLang="en-US" dirty="0"/>
              <a:t>미리보기 및 모델 내보내기</a:t>
            </a:r>
            <a:r>
              <a:rPr lang="en-US" altLang="ko-KR" dirty="0"/>
              <a:t>(Export)</a:t>
            </a:r>
          </a:p>
          <a:p>
            <a:pPr marL="0" indent="0">
              <a:buNone/>
            </a:pPr>
            <a:r>
              <a:rPr lang="ko-KR" altLang="en-US" dirty="0"/>
              <a:t>모델 학습이 종료되면</a:t>
            </a:r>
            <a:r>
              <a:rPr lang="en-US" altLang="ko-KR" dirty="0"/>
              <a:t>, </a:t>
            </a:r>
            <a:r>
              <a:rPr lang="ko-KR" altLang="en-US" dirty="0"/>
              <a:t>미리보기 기능을 사용해 모델이 새로운 이미지를 올바르게 분류하는지 테스트합니다</a:t>
            </a:r>
            <a:r>
              <a:rPr lang="en-US" altLang="ko-KR" dirty="0"/>
              <a:t>. </a:t>
            </a:r>
          </a:p>
        </p:txBody>
      </p:sp>
      <p:pic>
        <p:nvPicPr>
          <p:cNvPr id="6" name="Picture 51">
            <a:extLst>
              <a:ext uri="{FF2B5EF4-FFF2-40B4-BE49-F238E27FC236}">
                <a16:creationId xmlns:a16="http://schemas.microsoft.com/office/drawing/2014/main" id="{63E2AE9D-0569-4A14-9D1F-5981D1F4C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696" y="4489652"/>
            <a:ext cx="4991684" cy="1666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2">
            <a:extLst>
              <a:ext uri="{FF2B5EF4-FFF2-40B4-BE49-F238E27FC236}">
                <a16:creationId xmlns:a16="http://schemas.microsoft.com/office/drawing/2014/main" id="{5D4816AF-1C50-4EE3-87AA-643BA0787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2225" y="4240641"/>
            <a:ext cx="4901126" cy="240987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42F7A49-45EB-4FAD-B592-1FD61352D047}"/>
              </a:ext>
            </a:extLst>
          </p:cNvPr>
          <p:cNvSpPr/>
          <p:nvPr/>
        </p:nvSpPr>
        <p:spPr>
          <a:xfrm>
            <a:off x="4102553" y="4853668"/>
            <a:ext cx="1000125" cy="1106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F708CF-74A6-4D5F-8617-E804AD455F31}"/>
              </a:ext>
            </a:extLst>
          </p:cNvPr>
          <p:cNvSpPr/>
          <p:nvPr/>
        </p:nvSpPr>
        <p:spPr>
          <a:xfrm>
            <a:off x="10778856" y="4216501"/>
            <a:ext cx="1304287" cy="2474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570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49"/>
            <a:ext cx="8915400" cy="3826330"/>
          </a:xfrm>
        </p:spPr>
        <p:txBody>
          <a:bodyPr>
            <a:normAutofit/>
          </a:bodyPr>
          <a:lstStyle/>
          <a:p>
            <a:r>
              <a:rPr lang="ko-KR" altLang="en-US" dirty="0"/>
              <a:t>기계학습 자동문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생성된 모델을 </a:t>
            </a:r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에서 사용하기 위해  우측 상단에 있는 </a:t>
            </a:r>
            <a:r>
              <a:rPr lang="en-US" altLang="ko-KR" dirty="0"/>
              <a:t>‘</a:t>
            </a:r>
            <a:r>
              <a:rPr lang="ko-KR" altLang="en-US" dirty="0"/>
              <a:t>모델 내보내기</a:t>
            </a:r>
            <a:r>
              <a:rPr lang="en-US" altLang="ko-KR" dirty="0"/>
              <a:t>’ </a:t>
            </a:r>
            <a:r>
              <a:rPr lang="ko-KR" altLang="en-US" dirty="0"/>
              <a:t>버튼을 클릭하고 다음으로  </a:t>
            </a:r>
            <a:r>
              <a:rPr lang="en-US" altLang="ko-KR" dirty="0"/>
              <a:t>‘</a:t>
            </a:r>
            <a:r>
              <a:rPr lang="ko-KR" altLang="en-US" dirty="0" err="1"/>
              <a:t>모델업로드</a:t>
            </a:r>
            <a:r>
              <a:rPr lang="en-US" altLang="ko-KR" dirty="0"/>
              <a:t>’</a:t>
            </a:r>
            <a:r>
              <a:rPr lang="ko-KR" altLang="en-US" dirty="0"/>
              <a:t> 버튼을 클릭한 뒤 조금 기다리면 공유가능한 링크가 만들어집니다</a:t>
            </a:r>
            <a:r>
              <a:rPr lang="en-US" altLang="ko-KR" dirty="0"/>
              <a:t>. </a:t>
            </a:r>
            <a:r>
              <a:rPr lang="ko-KR" altLang="en-US" dirty="0"/>
              <a:t>만들어진 링크를 복사해서 </a:t>
            </a:r>
            <a:r>
              <a:rPr lang="en-US" altLang="ko-KR" dirty="0" err="1"/>
              <a:t>PictoBlox</a:t>
            </a:r>
            <a:r>
              <a:rPr lang="en-US" altLang="ko-KR" dirty="0"/>
              <a:t> </a:t>
            </a:r>
            <a:r>
              <a:rPr lang="ko-KR" altLang="en-US" dirty="0"/>
              <a:t>에서 사용합니다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" name="Picture 54">
            <a:extLst>
              <a:ext uri="{FF2B5EF4-FFF2-40B4-BE49-F238E27FC236}">
                <a16:creationId xmlns:a16="http://schemas.microsoft.com/office/drawing/2014/main" id="{2BB633C1-DB45-4A06-BFF0-F665B0D0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279" t="264" b="41053"/>
          <a:stretch>
            <a:fillRect/>
          </a:stretch>
        </p:blipFill>
        <p:spPr>
          <a:xfrm>
            <a:off x="2589212" y="3209774"/>
            <a:ext cx="4026535" cy="19356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56">
            <a:extLst>
              <a:ext uri="{FF2B5EF4-FFF2-40B4-BE49-F238E27FC236}">
                <a16:creationId xmlns:a16="http://schemas.microsoft.com/office/drawing/2014/main" id="{19A3A0A5-9FDE-4ECE-BC53-56EF07BA1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754"/>
          <a:stretch>
            <a:fillRect/>
          </a:stretch>
        </p:blipFill>
        <p:spPr>
          <a:xfrm>
            <a:off x="7151008" y="3941266"/>
            <a:ext cx="4138168" cy="7175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5690BC-F62A-4B98-97BD-C92282A5C077}"/>
              </a:ext>
            </a:extLst>
          </p:cNvPr>
          <p:cNvSpPr/>
          <p:nvPr/>
        </p:nvSpPr>
        <p:spPr>
          <a:xfrm>
            <a:off x="4237265" y="4008664"/>
            <a:ext cx="893990" cy="3551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5329A4-F096-42DD-8B2D-AE880885B95D}"/>
              </a:ext>
            </a:extLst>
          </p:cNvPr>
          <p:cNvSpPr/>
          <p:nvPr/>
        </p:nvSpPr>
        <p:spPr>
          <a:xfrm>
            <a:off x="7196817" y="4105686"/>
            <a:ext cx="3939269" cy="200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116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50"/>
            <a:ext cx="8915400" cy="1216378"/>
          </a:xfrm>
        </p:spPr>
        <p:txBody>
          <a:bodyPr>
            <a:normAutofit/>
          </a:bodyPr>
          <a:lstStyle/>
          <a:p>
            <a:r>
              <a:rPr lang="ko-KR" altLang="en-US" dirty="0"/>
              <a:t>기계학습 자동문 알고리즘</a:t>
            </a:r>
            <a:endParaRPr lang="en-US" altLang="ko-KR" dirty="0"/>
          </a:p>
        </p:txBody>
      </p:sp>
      <p:pic>
        <p:nvPicPr>
          <p:cNvPr id="7" name="Picture 57">
            <a:extLst>
              <a:ext uri="{FF2B5EF4-FFF2-40B4-BE49-F238E27FC236}">
                <a16:creationId xmlns:a16="http://schemas.microsoft.com/office/drawing/2014/main" id="{B8B0D998-FEA2-47A5-BA97-66B701892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4452" y="2132088"/>
            <a:ext cx="4611769" cy="450133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6901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50"/>
            <a:ext cx="8915400" cy="571500"/>
          </a:xfrm>
        </p:spPr>
        <p:txBody>
          <a:bodyPr/>
          <a:lstStyle/>
          <a:p>
            <a:r>
              <a:rPr lang="ko-KR" altLang="en-US" dirty="0"/>
              <a:t>기계학습 자동문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A29ACA-9BF5-49E9-AE30-6FAC897E7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21" y="2190750"/>
            <a:ext cx="3061726" cy="44876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4446B7-7791-4E73-9DDC-CC1E9666C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482" y="2190750"/>
            <a:ext cx="2831495" cy="830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C42DFE-5032-426F-AA42-3ECAB9D6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58" y="2259173"/>
            <a:ext cx="2736963" cy="14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18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555532" cy="1280890"/>
          </a:xfrm>
        </p:spPr>
        <p:txBody>
          <a:bodyPr/>
          <a:lstStyle/>
          <a:p>
            <a:r>
              <a:rPr lang="ko-KR" altLang="en-US" dirty="0"/>
              <a:t>인공지능 자동문 만들기</a:t>
            </a:r>
            <a:r>
              <a:rPr lang="en-US" altLang="ko-KR" dirty="0"/>
              <a:t> – </a:t>
            </a:r>
            <a:r>
              <a:rPr lang="ko-KR" altLang="en-US" dirty="0"/>
              <a:t>블록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19250"/>
            <a:ext cx="8915400" cy="571500"/>
          </a:xfrm>
        </p:spPr>
        <p:txBody>
          <a:bodyPr/>
          <a:lstStyle/>
          <a:p>
            <a:r>
              <a:rPr lang="ko-KR" altLang="en-US" dirty="0"/>
              <a:t>기계학습 자동문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703791-8BD7-42E0-B009-122081101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433" b="72341"/>
          <a:stretch/>
        </p:blipFill>
        <p:spPr>
          <a:xfrm>
            <a:off x="555571" y="2000251"/>
            <a:ext cx="2531842" cy="27649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31D36D-4B95-4AA1-B692-C10ABEC4B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86" b="34932"/>
          <a:stretch/>
        </p:blipFill>
        <p:spPr>
          <a:xfrm>
            <a:off x="3361821" y="2337713"/>
            <a:ext cx="5932724" cy="31895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AE6292-8A2A-41F0-AB60-5C5514F7A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77"/>
          <a:stretch/>
        </p:blipFill>
        <p:spPr>
          <a:xfrm>
            <a:off x="6129052" y="3763098"/>
            <a:ext cx="5932724" cy="2951303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0D2BF24-85CC-4CFC-9FD9-17F74468BC3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 flipH="1" flipV="1">
            <a:off x="2861083" y="1298121"/>
            <a:ext cx="2427508" cy="4506691"/>
          </a:xfrm>
          <a:prstGeom prst="bentConnector5">
            <a:avLst>
              <a:gd name="adj1" fmla="val -9417"/>
              <a:gd name="adj2" fmla="val 31134"/>
              <a:gd name="adj3" fmla="val 109417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31ED17E-01C3-436F-AA13-980FDA36E2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4259" y="2507709"/>
            <a:ext cx="1821273" cy="4307560"/>
          </a:xfrm>
          <a:prstGeom prst="bentConnector5">
            <a:avLst>
              <a:gd name="adj1" fmla="val -12552"/>
              <a:gd name="adj2" fmla="val 27345"/>
              <a:gd name="adj3" fmla="val 112552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490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FBA86-C461-4143-806A-C541E0E3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토론으로 기르는 생각의 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296A7-54CD-4D9C-8709-8B947159F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논제</a:t>
            </a:r>
            <a:r>
              <a:rPr lang="en-US" altLang="ko-KR" dirty="0"/>
              <a:t>1] AI </a:t>
            </a:r>
            <a:r>
              <a:rPr lang="ko-KR" altLang="en-US" dirty="0"/>
              <a:t>시대의 미래는 긍정적인가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indent="0" fontAlgn="base">
              <a:buNone/>
            </a:pPr>
            <a:r>
              <a:rPr lang="ko-KR" altLang="en-US" dirty="0"/>
              <a:t>① </a:t>
            </a:r>
            <a:r>
              <a:rPr lang="en-US" altLang="ko-KR" dirty="0"/>
              <a:t>AI </a:t>
            </a:r>
            <a:r>
              <a:rPr lang="ko-KR" altLang="en-US" dirty="0"/>
              <a:t>시대와 우리의 미래</a:t>
            </a:r>
          </a:p>
          <a:p>
            <a:pPr marL="0" indent="0" fontAlgn="base">
              <a:buNone/>
            </a:pPr>
            <a:r>
              <a:rPr lang="en-US" altLang="ko-KR" dirty="0"/>
              <a:t>https://hrcopinion.co.kr/archives/14925</a:t>
            </a:r>
            <a:endParaRPr lang="ko-KR" altLang="en-US" dirty="0"/>
          </a:p>
          <a:p>
            <a:pPr marL="0" indent="0" fontAlgn="base">
              <a:buNone/>
            </a:pPr>
            <a:endParaRPr lang="en-US" altLang="ko-KR" dirty="0"/>
          </a:p>
          <a:p>
            <a:pPr marL="0" indent="0" fontAlgn="base">
              <a:buNone/>
            </a:pPr>
            <a:r>
              <a:rPr lang="ko-KR" altLang="en-US" dirty="0"/>
              <a:t>② 인간 눈도 속이는 </a:t>
            </a:r>
            <a:r>
              <a:rPr lang="en-US" altLang="ko-KR" dirty="0"/>
              <a:t>AI </a:t>
            </a:r>
            <a:r>
              <a:rPr lang="ko-KR" altLang="en-US" dirty="0"/>
              <a:t>시대의 미래는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https://www.sciencetimes.co.kr/news/</a:t>
            </a:r>
            <a:r>
              <a:rPr lang="ko-KR" altLang="en-US" dirty="0"/>
              <a:t>인간</a:t>
            </a:r>
            <a:r>
              <a:rPr lang="en-US" altLang="ko-KR" dirty="0"/>
              <a:t>-</a:t>
            </a:r>
            <a:r>
              <a:rPr lang="ko-KR" altLang="en-US" dirty="0"/>
              <a:t>눈</a:t>
            </a:r>
            <a:r>
              <a:rPr lang="en-US" altLang="ko-KR" dirty="0"/>
              <a:t>-</a:t>
            </a:r>
            <a:r>
              <a:rPr lang="ko-KR" altLang="en-US" dirty="0"/>
              <a:t>속이는</a:t>
            </a:r>
            <a:r>
              <a:rPr lang="en-US" altLang="ko-KR" dirty="0"/>
              <a:t>-ai-</a:t>
            </a:r>
            <a:r>
              <a:rPr lang="ko-KR" altLang="en-US" dirty="0"/>
              <a:t>어떤</a:t>
            </a:r>
            <a:r>
              <a:rPr lang="en-US" altLang="ko-KR" dirty="0"/>
              <a:t>-</a:t>
            </a:r>
            <a:r>
              <a:rPr lang="ko-KR" altLang="en-US" dirty="0"/>
              <a:t>미래</a:t>
            </a:r>
            <a:r>
              <a:rPr lang="en-US" altLang="ko-KR" dirty="0"/>
              <a:t>-</a:t>
            </a:r>
            <a:r>
              <a:rPr lang="ko-KR" altLang="en-US" dirty="0"/>
              <a:t>올까</a:t>
            </a:r>
            <a:r>
              <a:rPr lang="en-US" altLang="ko-KR" dirty="0"/>
              <a:t>/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874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FBA86-C461-4143-806A-C541E0E3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토론으로 기르는 생각의 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296A7-54CD-4D9C-8709-8B947159F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논제</a:t>
            </a:r>
            <a:r>
              <a:rPr lang="en-US" altLang="ko-KR" dirty="0"/>
              <a:t>2] </a:t>
            </a:r>
            <a:r>
              <a:rPr lang="ko-KR" altLang="en-US" dirty="0"/>
              <a:t>인공지능 로봇이 우리의 일자리를 빼앗을까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0" indent="0" fontAlgn="base">
              <a:buNone/>
            </a:pPr>
            <a:r>
              <a:rPr lang="ko-KR" altLang="en-US" dirty="0"/>
              <a:t>① 인공지능은 사람의 일자리를 위협할까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https://www.etri.re.kr/webzine/20190315/sub01.html</a:t>
            </a:r>
          </a:p>
          <a:p>
            <a:pPr marL="0" indent="0" fontAlgn="base">
              <a:buNone/>
            </a:pPr>
            <a:r>
              <a:rPr lang="en-US" altLang="ko-KR" dirty="0"/>
              <a:t> </a:t>
            </a:r>
            <a:endParaRPr lang="ko-KR" altLang="en-US" dirty="0"/>
          </a:p>
          <a:p>
            <a:pPr marL="0" indent="0" fontAlgn="base">
              <a:buNone/>
            </a:pPr>
            <a:r>
              <a:rPr lang="ko-KR" altLang="en-US" dirty="0"/>
              <a:t>② </a:t>
            </a:r>
            <a:r>
              <a:rPr lang="en-US" altLang="ko-KR" dirty="0"/>
              <a:t>AI, </a:t>
            </a:r>
            <a:r>
              <a:rPr lang="ko-KR" altLang="en-US" dirty="0"/>
              <a:t>일자리 잠식보다 창출 효과가 더 크다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fontAlgn="base">
              <a:buNone/>
            </a:pPr>
            <a:r>
              <a:rPr lang="en-US" altLang="ko-KR" dirty="0"/>
              <a:t>https://zdnet.co.kr/view/?no=20200323151529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234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B8EFB-D6F5-4B89-AB80-392C3DD2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종류 </a:t>
            </a:r>
            <a:r>
              <a:rPr lang="en-US" altLang="ko-KR" dirty="0"/>
              <a:t>- </a:t>
            </a:r>
            <a:r>
              <a:rPr lang="ko-KR" altLang="en-US" dirty="0"/>
              <a:t>인공지능을 구분하는 방법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A21E904F-0ED4-45A2-A9AE-589A95DB0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0272" y="1492551"/>
            <a:ext cx="6616645" cy="525732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5997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A13DF120-1560-4943-858C-1B958FB8D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5515" y="1904998"/>
            <a:ext cx="5100864" cy="389729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395D9EAD-98C2-4F4F-98F2-78CB5FA6A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3482" y="1904998"/>
            <a:ext cx="4659702" cy="38960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4667329-F4DD-401B-BEDE-199DCA5B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인공지능의 역사 및 발전과정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1E5F4A-F4DA-44A2-BE15-FB2569D9556F}"/>
              </a:ext>
            </a:extLst>
          </p:cNvPr>
          <p:cNvSpPr/>
          <p:nvPr/>
        </p:nvSpPr>
        <p:spPr>
          <a:xfrm>
            <a:off x="7022648" y="2251467"/>
            <a:ext cx="4533900" cy="442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388DA8-20FE-404E-8CA8-748BBB0356BF}"/>
              </a:ext>
            </a:extLst>
          </p:cNvPr>
          <p:cNvCxnSpPr/>
          <p:nvPr/>
        </p:nvCxnSpPr>
        <p:spPr>
          <a:xfrm>
            <a:off x="3188154" y="4927147"/>
            <a:ext cx="1877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1CA44AE-7628-4AFB-AB18-DAD85AC99CCC}"/>
              </a:ext>
            </a:extLst>
          </p:cNvPr>
          <p:cNvCxnSpPr>
            <a:cxnSpLocks/>
          </p:cNvCxnSpPr>
          <p:nvPr/>
        </p:nvCxnSpPr>
        <p:spPr>
          <a:xfrm>
            <a:off x="2665640" y="5547632"/>
            <a:ext cx="27554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35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CCD58E-C599-42D4-9401-994ADFDB0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1882" y="2133599"/>
            <a:ext cx="4784336" cy="36335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64F9B83B-A38D-4FFD-A638-5F605CF21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7623" y="2133599"/>
            <a:ext cx="4784336" cy="363777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142387-92D9-4308-B9BB-B33D3F51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기술 및 산업 분야별 적용사례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F5EF4-EACF-4339-BA43-6FCCEA038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5863636"/>
            <a:ext cx="8915400" cy="74050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https://www.youtube.com/watch?v=EMMkLEXN09I</a:t>
            </a:r>
          </a:p>
          <a:p>
            <a:r>
              <a:rPr lang="en-US" altLang="ko-KR" dirty="0"/>
              <a:t>https://www.youtube.com/watch?v=hEzZyjLZpm8</a:t>
            </a:r>
          </a:p>
        </p:txBody>
      </p:sp>
    </p:spTree>
    <p:extLst>
      <p:ext uri="{BB962C8B-B14F-4D97-AF65-F5344CB8AC3E}">
        <p14:creationId xmlns:p14="http://schemas.microsoft.com/office/powerpoint/2010/main" val="298607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자동문 만들기 </a:t>
            </a:r>
            <a:r>
              <a:rPr lang="en-US" altLang="ko-KR" dirty="0"/>
              <a:t>– </a:t>
            </a:r>
            <a:r>
              <a:rPr lang="ko-KR" altLang="en-US" dirty="0" err="1"/>
              <a:t>피지컬</a:t>
            </a:r>
            <a:r>
              <a:rPr lang="ko-KR" altLang="en-US" dirty="0"/>
              <a:t> 컴퓨팅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9D93-D127-4482-8631-D61F03D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2921"/>
            <a:ext cx="8915400" cy="3777622"/>
          </a:xfrm>
        </p:spPr>
        <p:txBody>
          <a:bodyPr/>
          <a:lstStyle/>
          <a:p>
            <a:r>
              <a:rPr lang="en-US" altLang="ko-KR" dirty="0"/>
              <a:t>MDF </a:t>
            </a:r>
            <a:r>
              <a:rPr lang="ko-KR" altLang="en-US" dirty="0"/>
              <a:t>도면의 부품 명을 잘 확인하고 조립순서에 맞춰서 조립합니다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MDF </a:t>
            </a:r>
            <a:r>
              <a:rPr lang="ko-KR" altLang="en-US" dirty="0" err="1"/>
              <a:t>조립시</a:t>
            </a:r>
            <a:r>
              <a:rPr lang="ko-KR" altLang="en-US" dirty="0"/>
              <a:t> 연결부위가 약한 부분은 목공풀을 써서 견고하게 조립합니다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점퍼선이나 드라이버 등 날카로운 부품</a:t>
            </a:r>
            <a:r>
              <a:rPr lang="en-US" altLang="ko-KR" dirty="0"/>
              <a:t>&amp;</a:t>
            </a:r>
            <a:r>
              <a:rPr lang="ko-KR" altLang="en-US" dirty="0"/>
              <a:t>공구를 다룰 때는 다치지 않도록 조심합니다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CA86F92-39F5-4318-BF9C-ADEEEDA0C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1247" y="2988129"/>
            <a:ext cx="9291329" cy="370021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2927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자동문 만들기 </a:t>
            </a:r>
            <a:r>
              <a:rPr lang="en-US" altLang="ko-KR" dirty="0"/>
              <a:t>– </a:t>
            </a:r>
            <a:r>
              <a:rPr lang="ko-KR" altLang="en-US" dirty="0" err="1"/>
              <a:t>피지컬</a:t>
            </a:r>
            <a:r>
              <a:rPr lang="ko-KR" altLang="en-US" dirty="0"/>
              <a:t> 컴퓨팅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EE7394E3-0C6A-4BE7-9DE1-6D649F935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9212" y="1599251"/>
            <a:ext cx="2358008" cy="19694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51AE1FD2-A550-43A9-9BA8-DEEB27422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7844" y="1611812"/>
            <a:ext cx="2358008" cy="19686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A0BC61-8BB9-4109-A4DD-6E421CB0F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3402" y="1611086"/>
            <a:ext cx="2358009" cy="19693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ADB12FF-65C0-45B3-917B-C358AD54B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9212" y="4115309"/>
            <a:ext cx="2358009" cy="19693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1B193637-64A5-49CB-A193-37D6952B2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36466" y="4116071"/>
            <a:ext cx="2358009" cy="196862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92232100-D64E-43AA-B446-29CF7E298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91798" y="4115309"/>
            <a:ext cx="2358009" cy="19693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AA0A8F-2B78-4F69-B5A4-F3B43B561358}"/>
              </a:ext>
            </a:extLst>
          </p:cNvPr>
          <p:cNvSpPr/>
          <p:nvPr/>
        </p:nvSpPr>
        <p:spPr>
          <a:xfrm>
            <a:off x="2589212" y="3580475"/>
            <a:ext cx="2391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도면</a:t>
            </a:r>
            <a:r>
              <a:rPr lang="en-US" altLang="ko-KR" sz="1200" dirty="0"/>
              <a:t>1</a:t>
            </a:r>
            <a:r>
              <a:rPr lang="ko-KR" altLang="en-US" sz="1200" dirty="0"/>
              <a:t>에서 문을 떼어냅니다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02FB5E-70B6-40B2-AB79-EF70859F767E}"/>
              </a:ext>
            </a:extLst>
          </p:cNvPr>
          <p:cNvSpPr/>
          <p:nvPr/>
        </p:nvSpPr>
        <p:spPr>
          <a:xfrm>
            <a:off x="5236466" y="3580475"/>
            <a:ext cx="2391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문 연결부와 대나무 꼬치를 이용해 문을 연결합니다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D3CDE7-7112-4827-933F-5E3345579AD0}"/>
              </a:ext>
            </a:extLst>
          </p:cNvPr>
          <p:cNvSpPr/>
          <p:nvPr/>
        </p:nvSpPr>
        <p:spPr>
          <a:xfrm>
            <a:off x="7791797" y="3580475"/>
            <a:ext cx="2465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도면</a:t>
            </a:r>
            <a:r>
              <a:rPr lang="en-US" altLang="ko-KR" sz="1200" dirty="0"/>
              <a:t>2</a:t>
            </a:r>
            <a:r>
              <a:rPr lang="ko-KR" altLang="en-US" sz="1200" dirty="0"/>
              <a:t>와 도면</a:t>
            </a:r>
            <a:r>
              <a:rPr lang="en-US" altLang="ko-KR" sz="1200" dirty="0"/>
              <a:t>3</a:t>
            </a:r>
            <a:r>
              <a:rPr lang="ko-KR" altLang="en-US" sz="1200" dirty="0"/>
              <a:t>의 문틀을 떼어 문의 옆과 아래부분을 조립합니다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8A643E-1285-4095-8CAE-D08DDD4F85C3}"/>
              </a:ext>
            </a:extLst>
          </p:cNvPr>
          <p:cNvSpPr/>
          <p:nvPr/>
        </p:nvSpPr>
        <p:spPr>
          <a:xfrm>
            <a:off x="2589211" y="6111700"/>
            <a:ext cx="5005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도면</a:t>
            </a:r>
            <a:r>
              <a:rPr lang="en-US" altLang="ko-KR" sz="1200" dirty="0"/>
              <a:t>2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서보</a:t>
            </a:r>
            <a:r>
              <a:rPr lang="en-US" altLang="ko-KR" sz="1200" dirty="0"/>
              <a:t>1 </a:t>
            </a:r>
            <a:r>
              <a:rPr lang="ko-KR" altLang="en-US" sz="1200" dirty="0"/>
              <a:t>도면과 </a:t>
            </a:r>
            <a:r>
              <a:rPr lang="ko-KR" altLang="en-US" sz="1200" dirty="0" err="1"/>
              <a:t>서보</a:t>
            </a:r>
            <a:r>
              <a:rPr lang="en-US" altLang="ko-KR" sz="1200" dirty="0"/>
              <a:t>2 </a:t>
            </a:r>
            <a:r>
              <a:rPr lang="ko-KR" altLang="en-US" sz="1200" dirty="0"/>
              <a:t>도면을 떼어내 사진처럼 조립합니다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때 </a:t>
            </a:r>
            <a:r>
              <a:rPr lang="ko-KR" altLang="en-US" sz="1200" dirty="0" err="1"/>
              <a:t>서보모터와</a:t>
            </a:r>
            <a:r>
              <a:rPr lang="ko-KR" altLang="en-US" sz="1200" dirty="0"/>
              <a:t> 도면의 </a:t>
            </a:r>
            <a:r>
              <a:rPr lang="ko-KR" altLang="en-US" sz="1200" b="1" dirty="0">
                <a:solidFill>
                  <a:srgbClr val="FF0000"/>
                </a:solidFill>
              </a:rPr>
              <a:t>방향에 주의</a:t>
            </a:r>
            <a:r>
              <a:rPr lang="ko-KR" altLang="en-US" sz="1200" dirty="0"/>
              <a:t>해서 조립합니다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A0D143-9EB1-410A-BBCE-FDCE9DA56708}"/>
              </a:ext>
            </a:extLst>
          </p:cNvPr>
          <p:cNvSpPr/>
          <p:nvPr/>
        </p:nvSpPr>
        <p:spPr>
          <a:xfrm>
            <a:off x="7791797" y="6111700"/>
            <a:ext cx="2642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도면</a:t>
            </a:r>
            <a:r>
              <a:rPr lang="en-US" altLang="ko-KR" sz="1200" dirty="0"/>
              <a:t>2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서보</a:t>
            </a:r>
            <a:r>
              <a:rPr lang="en-US" altLang="ko-KR" sz="1200" dirty="0"/>
              <a:t>3, </a:t>
            </a:r>
            <a:r>
              <a:rPr lang="ko-KR" altLang="en-US" sz="1200" dirty="0" err="1"/>
              <a:t>서보</a:t>
            </a:r>
            <a:r>
              <a:rPr lang="en-US" altLang="ko-KR" sz="1200" dirty="0"/>
              <a:t>4 </a:t>
            </a:r>
            <a:r>
              <a:rPr lang="ko-KR" altLang="en-US" sz="1200" dirty="0"/>
              <a:t>도면을 떼어내고 볼트와 너트를 준비합니다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29057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자동문 만들기 </a:t>
            </a:r>
            <a:r>
              <a:rPr lang="en-US" altLang="ko-KR" dirty="0"/>
              <a:t>– </a:t>
            </a:r>
            <a:r>
              <a:rPr lang="ko-KR" altLang="en-US" dirty="0" err="1"/>
              <a:t>피지컬</a:t>
            </a:r>
            <a:r>
              <a:rPr lang="ko-KR" altLang="en-US" dirty="0"/>
              <a:t> 컴퓨팅</a:t>
            </a:r>
          </a:p>
        </p:txBody>
      </p:sp>
      <p:pic>
        <p:nvPicPr>
          <p:cNvPr id="14" name="Picture 17">
            <a:extLst>
              <a:ext uri="{FF2B5EF4-FFF2-40B4-BE49-F238E27FC236}">
                <a16:creationId xmlns:a16="http://schemas.microsoft.com/office/drawing/2014/main" id="{51155034-5632-44AE-B9F0-B9AD8A665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9212" y="1611086"/>
            <a:ext cx="2358009" cy="19693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C41AAD52-D5F0-4A8D-85E7-C1D09E778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7585" y="1611085"/>
            <a:ext cx="2358009" cy="19693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21">
            <a:extLst>
              <a:ext uri="{FF2B5EF4-FFF2-40B4-BE49-F238E27FC236}">
                <a16:creationId xmlns:a16="http://schemas.microsoft.com/office/drawing/2014/main" id="{CCDB8D6E-58E6-4034-B814-1E2486AFD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5958" y="1611085"/>
            <a:ext cx="2358009" cy="19693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23">
            <a:extLst>
              <a:ext uri="{FF2B5EF4-FFF2-40B4-BE49-F238E27FC236}">
                <a16:creationId xmlns:a16="http://schemas.microsoft.com/office/drawing/2014/main" id="{96AA7586-3DD4-45D6-96E0-720A2C83B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9212" y="4182478"/>
            <a:ext cx="2358009" cy="19693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5">
            <a:extLst>
              <a:ext uri="{FF2B5EF4-FFF2-40B4-BE49-F238E27FC236}">
                <a16:creationId xmlns:a16="http://schemas.microsoft.com/office/drawing/2014/main" id="{38731CEC-77FE-4231-A9C0-A1FDBBE8F0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57585" y="4182478"/>
            <a:ext cx="2358009" cy="19693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D1F24-6684-4DCA-B411-48F72EF7C658}"/>
              </a:ext>
            </a:extLst>
          </p:cNvPr>
          <p:cNvSpPr/>
          <p:nvPr/>
        </p:nvSpPr>
        <p:spPr>
          <a:xfrm>
            <a:off x="2589212" y="3580475"/>
            <a:ext cx="2391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서보</a:t>
            </a:r>
            <a:r>
              <a:rPr lang="en-US" altLang="ko-KR" sz="1200" dirty="0"/>
              <a:t>3 </a:t>
            </a:r>
            <a:r>
              <a:rPr lang="ko-KR" altLang="en-US" sz="1200" dirty="0"/>
              <a:t>도면 위에 </a:t>
            </a:r>
            <a:r>
              <a:rPr lang="ko-KR" altLang="en-US" sz="1200" dirty="0" err="1"/>
              <a:t>서보</a:t>
            </a:r>
            <a:r>
              <a:rPr lang="en-US" altLang="ko-KR" sz="1200" dirty="0"/>
              <a:t>4 </a:t>
            </a:r>
            <a:r>
              <a:rPr lang="ko-KR" altLang="en-US" sz="1200" dirty="0"/>
              <a:t>도면을 겹쳐 볼트와 너트로 고정합니다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58B1BF-F865-45FF-A920-58B8BEAECDEA}"/>
              </a:ext>
            </a:extLst>
          </p:cNvPr>
          <p:cNvSpPr/>
          <p:nvPr/>
        </p:nvSpPr>
        <p:spPr>
          <a:xfrm>
            <a:off x="5236466" y="3580475"/>
            <a:ext cx="2391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서보모터를</a:t>
            </a:r>
            <a:r>
              <a:rPr lang="ko-KR" altLang="en-US" sz="1200" dirty="0"/>
              <a:t> 사진처럼 문에 고정시킵니다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9180AC-2F55-4681-AC9A-FD64199451BE}"/>
              </a:ext>
            </a:extLst>
          </p:cNvPr>
          <p:cNvSpPr/>
          <p:nvPr/>
        </p:nvSpPr>
        <p:spPr>
          <a:xfrm>
            <a:off x="8092965" y="3580475"/>
            <a:ext cx="2573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서보모터의</a:t>
            </a:r>
            <a:r>
              <a:rPr lang="ko-KR" altLang="en-US" sz="1200" dirty="0"/>
              <a:t> 혼을 </a:t>
            </a:r>
            <a:r>
              <a:rPr lang="ko-KR" altLang="en-US" sz="1200" dirty="0" err="1"/>
              <a:t>서보</a:t>
            </a:r>
            <a:r>
              <a:rPr lang="en-US" altLang="ko-KR" sz="1200" dirty="0"/>
              <a:t>3 </a:t>
            </a:r>
            <a:r>
              <a:rPr lang="ko-KR" altLang="en-US" sz="1200" dirty="0"/>
              <a:t>도면에 끼워 </a:t>
            </a:r>
            <a:r>
              <a:rPr lang="ko-KR" altLang="en-US" sz="1200" dirty="0" err="1"/>
              <a:t>목공풀</a:t>
            </a:r>
            <a:r>
              <a:rPr lang="ko-KR" altLang="en-US" sz="1200" dirty="0"/>
              <a:t> 또는 접착제로 고정합니다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B40FDA-9111-4AC9-987B-120E20109EB2}"/>
              </a:ext>
            </a:extLst>
          </p:cNvPr>
          <p:cNvGrpSpPr/>
          <p:nvPr/>
        </p:nvGrpSpPr>
        <p:grpSpPr>
          <a:xfrm>
            <a:off x="3106552" y="2281918"/>
            <a:ext cx="487590" cy="323055"/>
            <a:chOff x="906235" y="1958863"/>
            <a:chExt cx="487590" cy="323055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4254BEA-9701-493C-A0A0-63850928B1EC}"/>
                </a:ext>
              </a:extLst>
            </p:cNvPr>
            <p:cNvSpPr/>
            <p:nvPr/>
          </p:nvSpPr>
          <p:spPr>
            <a:xfrm>
              <a:off x="906235" y="1958863"/>
              <a:ext cx="122389" cy="32305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BC85235-A69E-4C12-ADF0-554901D1D974}"/>
                </a:ext>
              </a:extLst>
            </p:cNvPr>
            <p:cNvSpPr/>
            <p:nvPr/>
          </p:nvSpPr>
          <p:spPr>
            <a:xfrm>
              <a:off x="959304" y="2053319"/>
              <a:ext cx="434521" cy="13062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육각형 6">
            <a:extLst>
              <a:ext uri="{FF2B5EF4-FFF2-40B4-BE49-F238E27FC236}">
                <a16:creationId xmlns:a16="http://schemas.microsoft.com/office/drawing/2014/main" id="{FC666FBA-C90A-4F19-92AB-4B0A6407661D}"/>
              </a:ext>
            </a:extLst>
          </p:cNvPr>
          <p:cNvSpPr/>
          <p:nvPr/>
        </p:nvSpPr>
        <p:spPr>
          <a:xfrm>
            <a:off x="4092632" y="2325591"/>
            <a:ext cx="254668" cy="232194"/>
          </a:xfrm>
          <a:prstGeom prst="hexagon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55AA5F-36B9-4A2F-A00C-D4EC689256F6}"/>
              </a:ext>
            </a:extLst>
          </p:cNvPr>
          <p:cNvSpPr/>
          <p:nvPr/>
        </p:nvSpPr>
        <p:spPr>
          <a:xfrm>
            <a:off x="2589212" y="6152302"/>
            <a:ext cx="23910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사진처럼 </a:t>
            </a:r>
            <a:r>
              <a:rPr lang="en-US" altLang="ko-KR" sz="1200" dirty="0"/>
              <a:t>LED</a:t>
            </a:r>
            <a:r>
              <a:rPr lang="ko-KR" altLang="en-US" sz="1200" dirty="0"/>
              <a:t>를 끼웁니다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DBA847-CFDC-4D70-A752-58C7E12EDB0B}"/>
              </a:ext>
            </a:extLst>
          </p:cNvPr>
          <p:cNvSpPr/>
          <p:nvPr/>
        </p:nvSpPr>
        <p:spPr>
          <a:xfrm>
            <a:off x="5236466" y="6152302"/>
            <a:ext cx="25277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LED</a:t>
            </a:r>
            <a:r>
              <a:rPr lang="ko-KR" altLang="en-US" sz="1200" dirty="0"/>
              <a:t>에 암</a:t>
            </a:r>
            <a:r>
              <a:rPr lang="en-US" altLang="ko-KR" sz="1200" dirty="0"/>
              <a:t>-</a:t>
            </a:r>
            <a:r>
              <a:rPr lang="ko-KR" altLang="en-US" sz="1200" dirty="0"/>
              <a:t>수 점퍼선을 연결합니다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872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504FD-66C6-4D5B-A0D3-EA32F180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dirty="0"/>
              <a:t>인공지능 자동문 만들기 </a:t>
            </a:r>
            <a:r>
              <a:rPr lang="en-US" altLang="ko-KR" dirty="0"/>
              <a:t>– </a:t>
            </a:r>
            <a:r>
              <a:rPr lang="ko-KR" altLang="en-US" dirty="0" err="1"/>
              <a:t>피지컬</a:t>
            </a:r>
            <a:r>
              <a:rPr lang="ko-KR" altLang="en-US" dirty="0"/>
              <a:t> 컴퓨팅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574430A-4E84-4C38-8C42-B05C8F2B7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4731" y="1825926"/>
            <a:ext cx="5740399" cy="4704467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949476-BFDC-4537-A0EB-6D8F9A44E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973269"/>
              </p:ext>
            </p:extLst>
          </p:nvPr>
        </p:nvGraphicFramePr>
        <p:xfrm>
          <a:off x="9028603" y="2353746"/>
          <a:ext cx="1171956" cy="928116"/>
        </p:xfrm>
        <a:graphic>
          <a:graphicData uri="http://schemas.openxmlformats.org/drawingml/2006/table">
            <a:tbl>
              <a:tblPr/>
              <a:tblGrid>
                <a:gridCol w="585978">
                  <a:extLst>
                    <a:ext uri="{9D8B030D-6E8A-4147-A177-3AD203B41FA5}">
                      <a16:colId xmlns:a16="http://schemas.microsoft.com/office/drawing/2014/main" val="4179700562"/>
                    </a:ext>
                  </a:extLst>
                </a:gridCol>
                <a:gridCol w="585978">
                  <a:extLst>
                    <a:ext uri="{9D8B030D-6E8A-4147-A177-3AD203B41FA5}">
                      <a16:colId xmlns:a16="http://schemas.microsoft.com/office/drawing/2014/main" val="9996203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서보모터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아두이노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817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빨간선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5V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094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갈색선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GND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218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주황색선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D11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45662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ABCDDC6-EECA-44FD-91F9-62E60E60E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620066"/>
              </p:ext>
            </p:extLst>
          </p:nvPr>
        </p:nvGraphicFramePr>
        <p:xfrm>
          <a:off x="9028603" y="3609077"/>
          <a:ext cx="1171956" cy="696087"/>
        </p:xfrm>
        <a:graphic>
          <a:graphicData uri="http://schemas.openxmlformats.org/drawingml/2006/table">
            <a:tbl>
              <a:tblPr/>
              <a:tblGrid>
                <a:gridCol w="585978">
                  <a:extLst>
                    <a:ext uri="{9D8B030D-6E8A-4147-A177-3AD203B41FA5}">
                      <a16:colId xmlns:a16="http://schemas.microsoft.com/office/drawing/2014/main" val="135253747"/>
                    </a:ext>
                  </a:extLst>
                </a:gridCol>
                <a:gridCol w="585978">
                  <a:extLst>
                    <a:ext uri="{9D8B030D-6E8A-4147-A177-3AD203B41FA5}">
                      <a16:colId xmlns:a16="http://schemas.microsoft.com/office/drawing/2014/main" val="36376407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LED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아두이노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643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긴다리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7243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짧은다리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GND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798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201168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399</TotalTime>
  <Words>1055</Words>
  <Application>Microsoft Office PowerPoint</Application>
  <PresentationFormat>와이드스크린</PresentationFormat>
  <Paragraphs>138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HY중고딕</vt:lpstr>
      <vt:lpstr>나눔고딕 ExtraBold</vt:lpstr>
      <vt:lpstr>나눔스퀘어 Bold</vt:lpstr>
      <vt:lpstr>Arial</vt:lpstr>
      <vt:lpstr>Century Gothic</vt:lpstr>
      <vt:lpstr>Wingdings 3</vt:lpstr>
      <vt:lpstr>줄기</vt:lpstr>
      <vt:lpstr>인공지능 자동문</vt:lpstr>
      <vt:lpstr>인공지능이란?</vt:lpstr>
      <vt:lpstr>인공지능의 종류 - 인공지능을 구분하는 방법</vt:lpstr>
      <vt:lpstr>인공지능의 역사 및 발전과정</vt:lpstr>
      <vt:lpstr>인공지능 기술 및 산업 분야별 적용사례</vt:lpstr>
      <vt:lpstr>인공지능 자동문 만들기 – 피지컬 컴퓨팅</vt:lpstr>
      <vt:lpstr>인공지능 자동문 만들기 – 피지컬 컴퓨팅</vt:lpstr>
      <vt:lpstr>인공지능 자동문 만들기 – 피지컬 컴퓨팅</vt:lpstr>
      <vt:lpstr>인공지능 자동문 만들기 – 피지컬 컴퓨팅</vt:lpstr>
      <vt:lpstr>인공지능 자동문 만들기 – PictoBlox 프로그램</vt:lpstr>
      <vt:lpstr>인공지능 자동문 만들기 – PictoBlox 프로그램</vt:lpstr>
      <vt:lpstr>인공지능 자동문 만들기 – PictoBlox 프로그램</vt:lpstr>
      <vt:lpstr>인공지능 자동문 만들기 – PictoBlox 프로그램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인공지능 자동문 만들기 – 블록 프로그래밍</vt:lpstr>
      <vt:lpstr>토론으로 기르는 생각의 힘</vt:lpstr>
      <vt:lpstr>토론으로 기르는 생각의 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KSOP 멘토 사전교육</dc:title>
  <dc:creator>김보근</dc:creator>
  <cp:lastModifiedBy>bbogle</cp:lastModifiedBy>
  <cp:revision>22</cp:revision>
  <dcterms:created xsi:type="dcterms:W3CDTF">2022-12-02T00:49:20Z</dcterms:created>
  <dcterms:modified xsi:type="dcterms:W3CDTF">2022-12-16T01:48:41Z</dcterms:modified>
</cp:coreProperties>
</file>